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79" r:id="rId5"/>
    <p:sldId id="259" r:id="rId6"/>
    <p:sldId id="260" r:id="rId7"/>
    <p:sldId id="280" r:id="rId8"/>
    <p:sldId id="261" r:id="rId9"/>
    <p:sldId id="268" r:id="rId10"/>
    <p:sldId id="269" r:id="rId11"/>
    <p:sldId id="271" r:id="rId12"/>
    <p:sldId id="273" r:id="rId13"/>
    <p:sldId id="274" r:id="rId14"/>
    <p:sldId id="272" r:id="rId15"/>
    <p:sldId id="275" r:id="rId16"/>
    <p:sldId id="276" r:id="rId17"/>
    <p:sldId id="277" r:id="rId18"/>
    <p:sldId id="278" r:id="rId1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3EEF17C-659F-A34A-98FF-3EFB9453B9D7}">
          <p14:sldIdLst>
            <p14:sldId id="256"/>
            <p14:sldId id="257"/>
            <p14:sldId id="258"/>
            <p14:sldId id="279"/>
            <p14:sldId id="259"/>
            <p14:sldId id="260"/>
            <p14:sldId id="280"/>
            <p14:sldId id="261"/>
            <p14:sldId id="268"/>
            <p14:sldId id="269"/>
            <p14:sldId id="271"/>
            <p14:sldId id="273"/>
            <p14:sldId id="274"/>
            <p14:sldId id="272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/>
    <p:restoredTop sz="86369"/>
  </p:normalViewPr>
  <p:slideViewPr>
    <p:cSldViewPr snapToGrid="0" snapToObjects="1">
      <p:cViewPr varScale="1">
        <p:scale>
          <a:sx n="111" d="100"/>
          <a:sy n="111" d="100"/>
        </p:scale>
        <p:origin x="200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06F96-A5D1-E54D-BC80-469BC4A1C43B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047DA-C214-2341-A984-6FA334B6C2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401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3C96-5F56-1048-9830-93E4038D4734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E50DC-FDEE-104B-8A6B-35ABAD6B7F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00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47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15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9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CDA0E6-181F-3742-B29D-C463638404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79"/>
            <a:ext cx="9144000" cy="72000"/>
          </a:xfrm>
          <a:prstGeom prst="rect">
            <a:avLst/>
          </a:prstGeo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0D6D04E-D74D-DE42-A846-33CCE31A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154547"/>
            <a:ext cx="6362700" cy="312141"/>
          </a:xfrm>
        </p:spPr>
        <p:txBody>
          <a:bodyPr>
            <a:noAutofit/>
          </a:bodyPr>
          <a:lstStyle>
            <a:lvl1pPr>
              <a:defRPr sz="2800" b="1" u="none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E7E1F35-50E6-E345-87FD-612FEA97E8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0" y="6416823"/>
            <a:ext cx="4572000" cy="72000"/>
          </a:xfrm>
          <a:prstGeom prst="rect">
            <a:avLst/>
          </a:prstGeo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370AA77C-48F4-1D46-90CE-11A2D108A37B}"/>
              </a:ext>
            </a:extLst>
          </p:cNvPr>
          <p:cNvSpPr txBox="1"/>
          <p:nvPr userDrawn="1"/>
        </p:nvSpPr>
        <p:spPr>
          <a:xfrm>
            <a:off x="6056080" y="6268157"/>
            <a:ext cx="19848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3399FF"/>
                </a:solidFill>
                <a:effectLst/>
                <a:latin typeface="Times New Roman" panose="02020603050405020304" pitchFamily="18" charset="0"/>
                <a:ea typeface="华文彩云" pitchFamily="2" charset="-122"/>
                <a:cs typeface="Times New Roman" panose="02020603050405020304" pitchFamily="18" charset="0"/>
              </a:rPr>
              <a:t>Thermodynamics</a:t>
            </a:r>
            <a:r>
              <a:rPr lang="zh-CN" altLang="en-US" sz="1800" b="1" dirty="0">
                <a:solidFill>
                  <a:srgbClr val="3399FF"/>
                </a:solidFill>
                <a:effectLst/>
                <a:latin typeface="华文彩云" pitchFamily="2" charset="-122"/>
                <a:ea typeface="华文彩云" pitchFamily="2" charset="-122"/>
              </a:rPr>
              <a:t> 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C4079F1-3B8B-CF47-B10D-83ECCD1CB18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813535"/>
            <a:ext cx="8229600" cy="5262531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58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23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1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40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07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49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14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35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1</a:t>
            </a:r>
            <a:r>
              <a:rPr kumimoji="1" lang="en-US" altLang="zh-CN" dirty="0"/>
              <a:t>111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3D7B5-67C4-FD46-9C43-1C258F524861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01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u="sng" kern="1200">
          <a:solidFill>
            <a:srgbClr val="000090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5280" y="568960"/>
            <a:ext cx="8493760" cy="199136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4000" b="1" u="none" dirty="0">
                <a:solidFill>
                  <a:srgbClr val="002060"/>
                </a:solidFill>
              </a:rPr>
              <a:t>Chemical</a:t>
            </a:r>
            <a:r>
              <a:rPr kumimoji="1" lang="zh-CN" altLang="en-US" sz="4000" b="1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4000" b="1" u="none" dirty="0">
                <a:solidFill>
                  <a:srgbClr val="002060"/>
                </a:solidFill>
              </a:rPr>
              <a:t>Engineering</a:t>
            </a:r>
            <a:r>
              <a:rPr kumimoji="1" lang="zh-CN" altLang="en-US" sz="4000" b="1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4000" b="1" u="none" dirty="0">
                <a:solidFill>
                  <a:srgbClr val="002060"/>
                </a:solidFill>
              </a:rPr>
              <a:t>Thermodynamics</a:t>
            </a:r>
            <a:br>
              <a:rPr kumimoji="1" lang="en-US" altLang="zh-CN" sz="5400" u="none" dirty="0">
                <a:solidFill>
                  <a:srgbClr val="002060"/>
                </a:solidFill>
              </a:rPr>
            </a:br>
            <a:r>
              <a:rPr kumimoji="1" lang="en-US" altLang="zh-CN" sz="3100" u="none" dirty="0">
                <a:solidFill>
                  <a:srgbClr val="002060"/>
                </a:solidFill>
              </a:rPr>
              <a:t>Lecture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5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Flow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Process</a:t>
            </a:r>
            <a:br>
              <a:rPr kumimoji="1" lang="en-US" altLang="zh-CN" sz="3100" u="none" dirty="0">
                <a:solidFill>
                  <a:srgbClr val="002060"/>
                </a:solidFill>
              </a:rPr>
            </a:br>
            <a:r>
              <a:rPr kumimoji="1" lang="en-US" altLang="zh-CN" sz="3100" u="none" dirty="0" err="1">
                <a:solidFill>
                  <a:srgbClr val="002060"/>
                </a:solidFill>
              </a:rPr>
              <a:t>Xiaofei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Xu</a:t>
            </a:r>
            <a:endParaRPr kumimoji="1" lang="zh-CN" altLang="en-US" sz="3100" u="none" dirty="0">
              <a:solidFill>
                <a:srgbClr val="00206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75AFFF-A0E4-B141-8933-1D157209C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356" y="2960369"/>
            <a:ext cx="3344813" cy="32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6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20A38-F558-8C4F-9B40-F0236217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Throttling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F2FD37-7690-8E4E-911F-B001D6EDA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6"/>
                <a:ext cx="8229600" cy="1663446"/>
              </a:xfrm>
            </p:spPr>
            <p:txBody>
              <a:bodyPr/>
              <a:lstStyle/>
              <a:p>
                <a:r>
                  <a:rPr kumimoji="1" lang="en-US" altLang="zh-CN" dirty="0"/>
                  <a:t>Constant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enthalpy: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Joule-Thomson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coefficient: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F2FD37-7690-8E4E-911F-B001D6EDA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6"/>
                <a:ext cx="8229600" cy="1663446"/>
              </a:xfrm>
              <a:blipFill>
                <a:blip r:embed="rId2"/>
                <a:stretch>
                  <a:fillRect l="-1080" t="-2273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77DC029-9D7F-A745-995A-BA823CF5D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20" y="2823830"/>
            <a:ext cx="2994530" cy="32744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23F6CB-6F5D-A845-A528-3D5ED458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39" y="2770010"/>
            <a:ext cx="2877741" cy="32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C391D-5570-AA4B-9A6B-7A8213A1F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Turbine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(Expander)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FD06F-0DEE-404B-ADA4-B4D3AEBFA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expansion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nozzle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high-velocity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coverts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kinetic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energy.</a:t>
            </a:r>
            <a:r>
              <a:rPr kumimoji="1"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8BF47B-D259-5246-B170-957F8C3EA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86" y="2395566"/>
            <a:ext cx="3301644" cy="32727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BA3DB5-0B7C-D447-8B70-AD73D8CD23D8}"/>
              </a:ext>
            </a:extLst>
          </p:cNvPr>
          <p:cNvSpPr txBox="1"/>
          <p:nvPr/>
        </p:nvSpPr>
        <p:spPr>
          <a:xfrm>
            <a:off x="1454987" y="5813632"/>
            <a:ext cx="2175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stream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turbine</a:t>
            </a:r>
            <a:endParaRPr kumimoji="1" lang="zh-CN" altLang="en-US" sz="24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CD6809-2324-3F40-A9A8-14CAEC22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71" y="2670642"/>
            <a:ext cx="4034659" cy="27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1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2B251-2AA1-2240-9BD8-79AB33603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Turbine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(Expander)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4E346D-5419-C249-9B10-9FE71B60DC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6"/>
                <a:ext cx="8229600" cy="2812534"/>
              </a:xfrm>
            </p:spPr>
            <p:txBody>
              <a:bodyPr/>
              <a:lstStyle/>
              <a:p>
                <a:r>
                  <a:rPr kumimoji="1" lang="en-US" altLang="zh-CN" dirty="0"/>
                  <a:t>Energy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balance: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Isentropic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turbine: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isentropic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𝑖𝑠𝑒𝑛𝑡𝑟𝑜𝑝𝑖𝑐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Max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shaft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work: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reversible,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adiabatic;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Ientropic</a:t>
                </a:r>
                <a:endParaRPr kumimoji="1" lang="en-US" altLang="zh-CN" dirty="0"/>
              </a:p>
              <a:p>
                <a:r>
                  <a:rPr kumimoji="1" lang="en-US" altLang="zh-CN" dirty="0"/>
                  <a:t>Turbine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efficiency: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𝑖𝑠𝑒𝑛𝑡𝑟𝑜𝑝𝑖𝑐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4E346D-5419-C249-9B10-9FE71B60D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6"/>
                <a:ext cx="8229600" cy="2812534"/>
              </a:xfrm>
              <a:blipFill>
                <a:blip r:embed="rId2"/>
                <a:stretch>
                  <a:fillRect l="-1080" t="-1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A9BF610-6ECD-D345-A5F2-B70149BC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56" y="3626070"/>
            <a:ext cx="3194488" cy="2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0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62D99-7187-BE47-998E-B74FE1C3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12CEA9-E285-A245-913B-B0982847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762000"/>
            <a:ext cx="7099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F6393-F022-C447-B964-924D9EFD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1E20D1-2767-5943-849F-7DBB182D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6"/>
            <a:ext cx="8229600" cy="1172920"/>
          </a:xfrm>
        </p:spPr>
        <p:txBody>
          <a:bodyPr/>
          <a:lstStyle/>
          <a:p>
            <a:r>
              <a:rPr kumimoji="1" lang="en-US" altLang="zh-CN" dirty="0"/>
              <a:t>Expansion: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reductions</a:t>
            </a:r>
          </a:p>
          <a:p>
            <a:r>
              <a:rPr kumimoji="1" lang="en-US" altLang="zh-CN" dirty="0"/>
              <a:t>Compression: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increases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790AB8-2150-194B-A7A9-C0235A10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6" y="2178295"/>
            <a:ext cx="2321017" cy="1744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B983F-5DEE-A549-9170-2E34BC50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760" y="2178295"/>
            <a:ext cx="2080171" cy="17576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91C59E-B8F3-6F4E-8DC2-C7FF6B5A2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986" y="2206043"/>
            <a:ext cx="2405814" cy="17480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FF4CFA-BEA1-0D49-8AD4-E495A6E0D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074" y="4446735"/>
            <a:ext cx="2278677" cy="17542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152E4B-E224-4D4B-BA7F-1AF9AB832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123" y="4500865"/>
            <a:ext cx="2278677" cy="17001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2438BA-8B59-054C-9FEE-2F0DA3F163F4}"/>
              </a:ext>
            </a:extLst>
          </p:cNvPr>
          <p:cNvSpPr txBox="1"/>
          <p:nvPr/>
        </p:nvSpPr>
        <p:spPr>
          <a:xfrm>
            <a:off x="597383" y="1769863"/>
            <a:ext cx="1446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compressor</a:t>
            </a:r>
            <a:endParaRPr kumimoji="1" lang="zh-CN" altLang="en-US" sz="20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2C4763-C82B-5649-A73E-A671FA23C77D}"/>
              </a:ext>
            </a:extLst>
          </p:cNvPr>
          <p:cNvSpPr txBox="1"/>
          <p:nvPr/>
        </p:nvSpPr>
        <p:spPr>
          <a:xfrm>
            <a:off x="3946911" y="1756295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pump</a:t>
            </a:r>
            <a:endParaRPr kumimoji="1" lang="zh-CN" altLang="en-US" sz="20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1A11D8-161E-554C-B99B-A4CAF6A9B10C}"/>
              </a:ext>
            </a:extLst>
          </p:cNvPr>
          <p:cNvSpPr txBox="1"/>
          <p:nvPr/>
        </p:nvSpPr>
        <p:spPr>
          <a:xfrm>
            <a:off x="7303037" y="1789763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fan</a:t>
            </a:r>
            <a:endParaRPr kumimoji="1" lang="zh-CN" altLang="en-US" sz="20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A4CDDA6-BBC1-D744-ABB2-D0A9EDBD5214}"/>
              </a:ext>
            </a:extLst>
          </p:cNvPr>
          <p:cNvSpPr txBox="1"/>
          <p:nvPr/>
        </p:nvSpPr>
        <p:spPr>
          <a:xfrm>
            <a:off x="3904870" y="407253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blower</a:t>
            </a:r>
            <a:endParaRPr kumimoji="1" lang="zh-CN" altLang="en-US" sz="20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82F9D8-F0F0-264A-A024-C6E7E733FF50}"/>
              </a:ext>
            </a:extLst>
          </p:cNvPr>
          <p:cNvSpPr txBox="1"/>
          <p:nvPr/>
        </p:nvSpPr>
        <p:spPr>
          <a:xfrm>
            <a:off x="6618360" y="4100755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vacuum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pumps</a:t>
            </a:r>
            <a:endParaRPr kumimoji="1" lang="zh-CN" altLang="en-US" sz="20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101B1E-7F6E-444A-817A-4D4F17337F35}"/>
              </a:ext>
            </a:extLst>
          </p:cNvPr>
          <p:cNvSpPr txBox="1"/>
          <p:nvPr/>
        </p:nvSpPr>
        <p:spPr>
          <a:xfrm>
            <a:off x="415536" y="4446735"/>
            <a:ext cx="1981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Transport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fluid</a:t>
            </a:r>
          </a:p>
          <a:p>
            <a:pPr algn="l"/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Fluidization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solid</a:t>
            </a:r>
          </a:p>
          <a:p>
            <a:pPr algn="l"/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Reduce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pressure</a:t>
            </a:r>
          </a:p>
          <a:p>
            <a:pPr algn="l"/>
            <a:r>
              <a:rPr kumimoji="1" lang="en-US" altLang="zh-CN" sz="2000" dirty="0">
                <a:solidFill>
                  <a:srgbClr val="002060"/>
                </a:solidFill>
                <a:latin typeface="Times New Roman"/>
                <a:cs typeface="Times New Roman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36556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F8B0B-74E2-0F45-858F-DD81F45E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Compressor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2B989E0-83E1-0C44-B2D6-6681FE03A1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1141389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Energy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balance: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Thermal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efficicency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𝑖𝑠𝑒𝑛𝑡𝑟𝑜𝑝𝑖𝑐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2B989E0-83E1-0C44-B2D6-6681FE03A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1141389"/>
              </a:xfrm>
              <a:blipFill>
                <a:blip r:embed="rId2"/>
                <a:stretch>
                  <a:fillRect l="-1080" t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EABED6C-C0A3-4F4B-A7D5-CD385D32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12" y="2840427"/>
            <a:ext cx="2896914" cy="22581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3ECA59-0EAA-C74F-890F-6FE4DD9F9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731" y="2582337"/>
            <a:ext cx="3056165" cy="27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58155-CC41-604D-B40E-4053C41F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1FD918-2961-5042-BEBC-485BD5AE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1" y="860754"/>
            <a:ext cx="8289378" cy="101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1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00746-1BB5-C844-8DFC-77857BE7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Pumps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BDDC36-E3B4-E046-8545-8E9AC9AD9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Isentropic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pumps: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𝑖𝑠𝑒𝑛𝑡𝑟𝑜𝑝𝑖𝑐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𝑉𝑑𝑃</m:t>
                        </m:r>
                      </m:e>
                    </m:nary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General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cases:</a:t>
                </a:r>
                <a:r>
                  <a:rPr kumimoji="1" lang="zh-CN" altLang="en-US" dirty="0"/>
                  <a:t> </a:t>
                </a:r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1" lang="en-US" altLang="zh-CN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1" lang="zh-CN" altLang="en-US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BDDC36-E3B4-E046-8545-8E9AC9AD9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2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447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25B4-A8B6-C044-92EC-2FFC260F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9C05B7-71D4-CB4D-8A9B-93795C53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9" y="794497"/>
            <a:ext cx="8250621" cy="105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2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AAF0A-C353-D540-A294-362CB5B6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Duct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Compressible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Fluids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B7D7A4-8A71-864E-861E-CD5F3133B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2821763"/>
              </a:xfrm>
            </p:spPr>
            <p:txBody>
              <a:bodyPr/>
              <a:lstStyle/>
              <a:p>
                <a:r>
                  <a:rPr kumimoji="1" lang="en-US" altLang="zh-CN" dirty="0"/>
                  <a:t>Adiabatic,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steady-state,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one-dimensional,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compressible</a:t>
                </a:r>
              </a:p>
              <a:p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absence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shaft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changes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potential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energy</a:t>
                </a:r>
              </a:p>
              <a:p>
                <a:r>
                  <a:rPr kumimoji="1" lang="en-US" altLang="zh-CN" dirty="0"/>
                  <a:t>Energy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balance: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Mass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balance: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𝑢𝐴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Fundamental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property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relation: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𝑉𝑑𝑃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𝑢𝑑𝑢</m:t>
                    </m:r>
                  </m:oMath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B7D7A4-8A71-864E-861E-CD5F3133B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2821763"/>
              </a:xfrm>
              <a:blipFill>
                <a:blip r:embed="rId2"/>
                <a:stretch>
                  <a:fillRect l="-1080" t="-1345" r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E885012-B89D-934D-8927-17B85A6A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89" y="3757443"/>
            <a:ext cx="5366989" cy="2148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7AF311A-F891-5440-88BB-B4D3210F08E0}"/>
                  </a:ext>
                </a:extLst>
              </p:cNvPr>
              <p:cNvSpPr txBox="1"/>
              <p:nvPr/>
            </p:nvSpPr>
            <p:spPr>
              <a:xfrm>
                <a:off x="847493" y="5906275"/>
                <a:ext cx="1231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𝑴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𝑢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/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𝑐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7AF311A-F891-5440-88BB-B4D3210F0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93" y="5906275"/>
                <a:ext cx="1231556" cy="369332"/>
              </a:xfrm>
              <a:prstGeom prst="rect">
                <a:avLst/>
              </a:prstGeom>
              <a:blipFill>
                <a:blip r:embed="rId4"/>
                <a:stretch>
                  <a:fillRect l="-5102" r="-102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988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D658E-3B5D-6745-B2E0-CB2FAF6A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Pipe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F2FCD8-A384-194C-9DC1-308A4078C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6"/>
                <a:ext cx="8229600" cy="2342260"/>
              </a:xfrm>
            </p:spPr>
            <p:txBody>
              <a:bodyPr/>
              <a:lstStyle/>
              <a:p>
                <a:r>
                  <a:rPr kumimoji="1" lang="en-US" altLang="zh-CN" dirty="0"/>
                  <a:t>Steady-state,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adiabatic,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compressible,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horizontal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pipe,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constant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cross-sectional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area</a:t>
                </a:r>
              </a:p>
              <a:p>
                <a:r>
                  <a:rPr kumimoji="1" lang="en-US" altLang="zh-CN" b="0" dirty="0"/>
                  <a:t>Subsoni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flow: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≥0,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&lt;0,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Entropy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increases;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pressure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decreases;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velocity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increases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F2FCD8-A384-194C-9DC1-308A4078C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6"/>
                <a:ext cx="8229600" cy="2342260"/>
              </a:xfrm>
              <a:blipFill>
                <a:blip r:embed="rId2"/>
                <a:stretch>
                  <a:fillRect l="-1080" t="-1622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8ABCF42-A229-C945-AEE3-C9ED5AAEC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4248616"/>
            <a:ext cx="6141070" cy="14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3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1D24A-5680-7F43-AE8B-7FB4F5E5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Wave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7D989B-4F5A-B340-B5E2-B33B74B58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9" y="725112"/>
            <a:ext cx="3139280" cy="21924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D57FF0-3B46-AC4E-8307-D6E4C48B6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90" y="2183570"/>
            <a:ext cx="4445543" cy="27465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B13767-7B87-1F48-A7A9-13330A894732}"/>
              </a:ext>
            </a:extLst>
          </p:cNvPr>
          <p:cNvSpPr txBox="1"/>
          <p:nvPr/>
        </p:nvSpPr>
        <p:spPr>
          <a:xfrm>
            <a:off x="5845216" y="5081287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NASA,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2019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FF5D7E2-1125-5541-9E29-17C7501F7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7" y="3206306"/>
            <a:ext cx="3923818" cy="29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2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56B76-5F5F-E944-A094-EA365A58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E7E0B2-ACBE-C145-A592-33D20597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66" y="836903"/>
            <a:ext cx="7753350" cy="16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37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9F237-B38E-004A-8BDE-013D54B8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Nozzles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1424B7-EE70-F746-A3F2-3006B01E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15" y="879860"/>
            <a:ext cx="6832135" cy="883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5F3C7C-2286-9F47-8BDA-3A224612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86" y="2176586"/>
            <a:ext cx="4235014" cy="2287725"/>
          </a:xfrm>
          <a:prstGeom prst="rect">
            <a:avLst/>
          </a:prstGeom>
        </p:spPr>
      </p:pic>
      <p:pic>
        <p:nvPicPr>
          <p:cNvPr id="8" name="图片 7" descr="Water_nozzle.jpg">
            <a:extLst>
              <a:ext uri="{FF2B5EF4-FFF2-40B4-BE49-F238E27FC236}">
                <a16:creationId xmlns:a16="http://schemas.microsoft.com/office/drawing/2014/main" id="{567CE734-8862-EE4D-B75D-BA4F3B9F0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16" y="4877483"/>
            <a:ext cx="2386998" cy="15843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F3F2C1-7315-B44F-ACF6-1B84AD36B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426" y="1875099"/>
            <a:ext cx="3820161" cy="30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5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37B28-F63C-6042-82AE-80541C84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Isentropic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ideal-gas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821D61-1053-EC46-9FC1-E2269332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53" y="1246368"/>
            <a:ext cx="68072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9B018-0EA1-A34E-B101-2669B1BB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0EFF4-E2F6-3645-90A8-C1AE0F06D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5" y="780706"/>
            <a:ext cx="8285356" cy="11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0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Throttling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Valves</a:t>
            </a:r>
            <a:endParaRPr kumimoji="1" lang="zh-CN" altLang="en-US" dirty="0"/>
          </a:p>
        </p:txBody>
      </p:sp>
      <p:pic>
        <p:nvPicPr>
          <p:cNvPr id="4" name="图片 3" descr="屏幕快照 2015-05-16 18.59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51" y="1105519"/>
            <a:ext cx="5156200" cy="3644900"/>
          </a:xfrm>
          <a:prstGeom prst="rect">
            <a:avLst/>
          </a:prstGeom>
        </p:spPr>
      </p:pic>
      <p:pic>
        <p:nvPicPr>
          <p:cNvPr id="3" name="图片 2" descr="Throttle_valve1_glossary-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" y="1198136"/>
            <a:ext cx="3810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2400" dirty="0" smtClean="0">
            <a:solidFill>
              <a:srgbClr val="002060"/>
            </a:solidFill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266</Words>
  <Application>Microsoft Macintosh PowerPoint</Application>
  <PresentationFormat>全屏显示(4:3)</PresentationFormat>
  <Paragraphs>56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华文彩云</vt:lpstr>
      <vt:lpstr>Arial</vt:lpstr>
      <vt:lpstr>Calibri</vt:lpstr>
      <vt:lpstr>Cambria Math</vt:lpstr>
      <vt:lpstr>Times New Roman</vt:lpstr>
      <vt:lpstr>Office 主题</vt:lpstr>
      <vt:lpstr>Chemical Engineering Thermodynamics Lecture 5 Flow Process Xiaofei Xu</vt:lpstr>
      <vt:lpstr>Duct Flow of Compressible Fluids</vt:lpstr>
      <vt:lpstr>Pipe Flow</vt:lpstr>
      <vt:lpstr>Shock Wave</vt:lpstr>
      <vt:lpstr>Example</vt:lpstr>
      <vt:lpstr>Nozzles</vt:lpstr>
      <vt:lpstr>Isentropic flow of ideal-gas</vt:lpstr>
      <vt:lpstr>Example</vt:lpstr>
      <vt:lpstr>Throttling Valves</vt:lpstr>
      <vt:lpstr>Throttling Process</vt:lpstr>
      <vt:lpstr>Turbine (Expander)</vt:lpstr>
      <vt:lpstr>Turbine (Expander)</vt:lpstr>
      <vt:lpstr>Example</vt:lpstr>
      <vt:lpstr>Compression Processes</vt:lpstr>
      <vt:lpstr>Compressor</vt:lpstr>
      <vt:lpstr>Example</vt:lpstr>
      <vt:lpstr>Pumps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Thermodynamics</dc:title>
  <dc:creator>xiaofei xu</dc:creator>
  <cp:lastModifiedBy>Microsoft Office User</cp:lastModifiedBy>
  <cp:revision>384</cp:revision>
  <dcterms:created xsi:type="dcterms:W3CDTF">2014-12-26T06:09:51Z</dcterms:created>
  <dcterms:modified xsi:type="dcterms:W3CDTF">2020-12-03T01:23:35Z</dcterms:modified>
</cp:coreProperties>
</file>